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</p:sldMasterIdLst>
  <p:notesMasterIdLst>
    <p:notesMasterId r:id="rId42"/>
  </p:notesMasterIdLst>
  <p:handoutMasterIdLst>
    <p:handoutMasterId r:id="rId43"/>
  </p:handoutMasterIdLst>
  <p:sldIdLst>
    <p:sldId id="261" r:id="rId3"/>
    <p:sldId id="263" r:id="rId4"/>
    <p:sldId id="265" r:id="rId5"/>
    <p:sldId id="366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7" r:id="rId37"/>
    <p:sldId id="304" r:id="rId38"/>
    <p:sldId id="334" r:id="rId39"/>
    <p:sldId id="268" r:id="rId40"/>
    <p:sldId id="262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ew Pei Ling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8A6"/>
    <a:srgbClr val="F47929"/>
    <a:srgbClr val="CB9535"/>
    <a:srgbClr val="974F8E"/>
    <a:srgbClr val="286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 autoAdjust="0"/>
    <p:restoredTop sz="94280" autoAdjust="0"/>
  </p:normalViewPr>
  <p:slideViewPr>
    <p:cSldViewPr>
      <p:cViewPr varScale="1">
        <p:scale>
          <a:sx n="79" d="100"/>
          <a:sy n="79" d="100"/>
        </p:scale>
        <p:origin x="1541" y="72"/>
      </p:cViewPr>
      <p:guideLst>
        <p:guide orient="horz" pos="2160"/>
        <p:guide pos="2880"/>
        <p:guide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DBF96DA-E2BA-4932-8744-4D9606CBE4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Topic X – Topic Title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3CA9DDF-F789-4351-B1B5-93698DA4776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32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Module Title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8D7A74ED-9089-4B85-BB16-5D997207D3D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32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V0.0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DB5137D5-CEDD-4808-940F-A1856FE38CA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r>
              <a:rPr lang="en-US" altLang="en-US"/>
              <a:t>Visuals Handout – Page </a:t>
            </a:r>
            <a:fld id="{90FE1F25-71D5-4E02-994C-1E585F269A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9725F0F-635D-4E61-912A-E256F38D00F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A1146D8-1E60-441E-B4B3-1D8E846741F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B487173-DBFB-4E68-9AA3-1D9FE1B96C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DE2DFC1-356C-48D5-A226-D4570D4BD1B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4CF18046-9A55-46F1-AF6B-0568FC0D2B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9019CD27-2135-4DDB-86AF-9AC9ED2EF6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D05DF39-D25C-46B6-B5C6-D1510B3AD28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DFEDD28-BCEC-4FE1-98E9-115C2FEC9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F097DA-16C9-43AF-A0C9-E4B68CF14948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F2E73794-D71F-41D0-9F52-3956951944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D7B600F-A655-410B-BD38-0B99A2784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NCC Education - Title Master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7C8743B8-4313-47FD-A019-1AED4E6C7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6FA11E-D8FF-4F87-974A-886A20596765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244D64FF-9588-4200-9D1E-D9D6AC0DDC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B8733E88-CEEA-4EFB-A5B3-98734BF93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NCC Education - Slide Master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4BFBB3C2-15AB-417E-98F3-B6DFB51866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F09B430-976F-4E91-AD38-7F61B3DD8466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AA100BB-D9AD-4BE2-A2D3-41CFF6C8ED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0A9E77EB-281C-4EDD-8ADB-EECA7F570C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NCC Education - End Slide Master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4">
            <a:extLst>
              <a:ext uri="{FF2B5EF4-FFF2-40B4-BE49-F238E27FC236}">
                <a16:creationId xmlns:a16="http://schemas.microsoft.com/office/drawing/2014/main" id="{DC3177FF-6045-4CE9-A6B4-E357D36349B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439025" y="6616700"/>
            <a:ext cx="1684338" cy="242888"/>
            <a:chOff x="4513" y="4156"/>
            <a:chExt cx="1061" cy="153"/>
          </a:xfrm>
        </p:grpSpPr>
        <p:sp>
          <p:nvSpPr>
            <p:cNvPr id="3" name="Rectangle 25">
              <a:extLst>
                <a:ext uri="{FF2B5EF4-FFF2-40B4-BE49-F238E27FC236}">
                  <a16:creationId xmlns:a16="http://schemas.microsoft.com/office/drawing/2014/main" id="{605A2806-375F-4839-9064-C7428A3148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13" y="4156"/>
              <a:ext cx="173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000" dirty="0">
                  <a:solidFill>
                    <a:srgbClr val="FFFFFF"/>
                  </a:solidFill>
                </a:rPr>
                <a:t>©</a:t>
              </a:r>
            </a:p>
          </p:txBody>
        </p:sp>
        <p:sp>
          <p:nvSpPr>
            <p:cNvPr id="4" name="Rectangle 26">
              <a:extLst>
                <a:ext uri="{FF2B5EF4-FFF2-40B4-BE49-F238E27FC236}">
                  <a16:creationId xmlns:a16="http://schemas.microsoft.com/office/drawing/2014/main" id="{BE6C9AAF-75E0-4FFC-BB0C-53C55C4D5D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23" y="4156"/>
              <a:ext cx="951" cy="1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GB" alt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NCC Education Limited</a:t>
              </a:r>
            </a:p>
          </p:txBody>
        </p:sp>
      </p:grpSp>
      <p:pic>
        <p:nvPicPr>
          <p:cNvPr id="5" name="Picture 8">
            <a:extLst>
              <a:ext uri="{FF2B5EF4-FFF2-40B4-BE49-F238E27FC236}">
                <a16:creationId xmlns:a16="http://schemas.microsoft.com/office/drawing/2014/main" id="{48D8E8FA-2EE5-48D0-BE4E-3FEAF12E9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70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30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0050" y="404813"/>
            <a:ext cx="2214563" cy="5472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8" y="404813"/>
            <a:ext cx="6494462" cy="5472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57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8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47929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5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F4792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4792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60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950" y="1845717"/>
            <a:ext cx="4351338" cy="4319587"/>
          </a:xfrm>
        </p:spPr>
        <p:txBody>
          <a:bodyPr/>
          <a:lstStyle>
            <a:lvl1pPr>
              <a:defRPr sz="2800">
                <a:solidFill>
                  <a:srgbClr val="F47929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845717"/>
            <a:ext cx="4352925" cy="4319587"/>
          </a:xfrm>
        </p:spPr>
        <p:txBody>
          <a:bodyPr/>
          <a:lstStyle>
            <a:lvl1pPr>
              <a:defRPr sz="2800">
                <a:solidFill>
                  <a:srgbClr val="F47929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39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50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4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93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4824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4482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01927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94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F4792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>
            <a:extLst>
              <a:ext uri="{FF2B5EF4-FFF2-40B4-BE49-F238E27FC236}">
                <a16:creationId xmlns:a16="http://schemas.microsoft.com/office/drawing/2014/main" id="{A0814EE5-0457-495B-BAE4-20CAA5051A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3188" y="115888"/>
            <a:ext cx="87852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7">
            <a:extLst>
              <a:ext uri="{FF2B5EF4-FFF2-40B4-BE49-F238E27FC236}">
                <a16:creationId xmlns:a16="http://schemas.microsoft.com/office/drawing/2014/main" id="{14F482A0-BCA1-4AB1-8500-6C2AFB18D7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35700" y="53975"/>
            <a:ext cx="2908300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GB" altLang="en-US" sz="1000" dirty="0">
                <a:latin typeface="Gill Sans" charset="0"/>
              </a:rPr>
              <a:t>Title of Topic  Topic 1 - 1.</a:t>
            </a:r>
            <a:fld id="{27BF3646-06D6-4F2E-BFDD-C4679062DD8F}" type="slidenum">
              <a:rPr lang="en-GB" altLang="en-US" sz="1000" smtClean="0">
                <a:latin typeface="Gill Sans" charset="0"/>
              </a:rPr>
              <a:pPr algn="r" eaLnBrk="1" hangingPunct="1">
                <a:defRPr/>
              </a:pPr>
              <a:t>‹#›</a:t>
            </a:fld>
            <a:endParaRPr lang="en-GB" altLang="en-US" sz="1000" dirty="0">
              <a:latin typeface="Gill Sans" charset="0"/>
            </a:endParaRPr>
          </a:p>
        </p:txBody>
      </p:sp>
      <p:sp>
        <p:nvSpPr>
          <p:cNvPr id="1028" name="Rectangle 22">
            <a:extLst>
              <a:ext uri="{FF2B5EF4-FFF2-40B4-BE49-F238E27FC236}">
                <a16:creationId xmlns:a16="http://schemas.microsoft.com/office/drawing/2014/main" id="{04896A72-FE48-456F-97CC-60A7708945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846263"/>
            <a:ext cx="885666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1029" name="Picture 1">
            <a:extLst>
              <a:ext uri="{FF2B5EF4-FFF2-40B4-BE49-F238E27FC236}">
                <a16:creationId xmlns:a16="http://schemas.microsoft.com/office/drawing/2014/main" id="{060D73D0-B296-4D75-BDB6-396D8ABABEC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CB9535"/>
          </a:solidFill>
          <a:latin typeface="Gill Sans" pitchFamily="-32" charset="0"/>
          <a:ea typeface="ＭＳ Ｐゴシック" pitchFamily="-3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CB9535"/>
          </a:solidFill>
          <a:latin typeface="Gill Sans" pitchFamily="-32" charset="0"/>
          <a:ea typeface="ＭＳ Ｐゴシック" pitchFamily="-3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CB9535"/>
          </a:solidFill>
          <a:latin typeface="Gill Sans" pitchFamily="-32" charset="0"/>
          <a:ea typeface="ＭＳ Ｐゴシック" pitchFamily="-3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CB9535"/>
          </a:solidFill>
          <a:latin typeface="Gill Sans" pitchFamily="-32" charset="0"/>
          <a:ea typeface="ＭＳ Ｐゴシック" pitchFamily="-32" charset="-128"/>
        </a:defRPr>
      </a:lvl9pPr>
    </p:titleStyle>
    <p:bodyStyle>
      <a:lvl1pPr marL="88900" indent="-88900" algn="l" rtl="0" eaLnBrk="0" fontAlgn="base" hangingPunct="0">
        <a:spcBef>
          <a:spcPct val="20000"/>
        </a:spcBef>
        <a:spcAft>
          <a:spcPct val="0"/>
        </a:spcAft>
        <a:defRPr sz="3000" i="1">
          <a:solidFill>
            <a:srgbClr val="F47929"/>
          </a:solidFill>
          <a:latin typeface="+mn-lt"/>
          <a:ea typeface="MS PGothic" pitchFamily="34" charset="-128"/>
          <a:cs typeface="ＭＳ Ｐゴシック" charset="0"/>
        </a:defRPr>
      </a:lvl1pPr>
      <a:lvl2pPr marL="533400" indent="-2651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800">
          <a:solidFill>
            <a:schemeClr val="bg2"/>
          </a:solidFill>
          <a:latin typeface="Arial" charset="0"/>
          <a:ea typeface="MS PGothic" pitchFamily="34" charset="-128"/>
        </a:defRPr>
      </a:lvl2pPr>
      <a:lvl3pPr marL="1068388" indent="-355600" algn="l" rtl="0" eaLnBrk="0" fontAlgn="base" hangingPunct="0">
        <a:spcBef>
          <a:spcPct val="20000"/>
        </a:spcBef>
        <a:spcAft>
          <a:spcPct val="0"/>
        </a:spcAft>
        <a:buFont typeface="Gill Sans" charset="0"/>
        <a:buChar char="–"/>
        <a:defRPr sz="2400">
          <a:solidFill>
            <a:schemeClr val="bg2"/>
          </a:solidFill>
          <a:latin typeface="Arial" charset="0"/>
          <a:ea typeface="MS PGothic" pitchFamily="34" charset="-128"/>
        </a:defRPr>
      </a:lvl3pPr>
      <a:lvl4pPr marL="1435100" indent="-187325" algn="l" rtl="0" eaLnBrk="0" fontAlgn="base" hangingPunct="0">
        <a:spcBef>
          <a:spcPct val="0"/>
        </a:spcBef>
        <a:spcAft>
          <a:spcPct val="0"/>
        </a:spcAft>
        <a:buChar char="•"/>
        <a:defRPr sz="2000">
          <a:solidFill>
            <a:schemeClr val="bg2"/>
          </a:solidFill>
          <a:latin typeface="Arial" charset="0"/>
          <a:ea typeface="MS PGothic" pitchFamily="34" charset="-128"/>
        </a:defRPr>
      </a:lvl4pPr>
      <a:lvl5pPr marL="2098675" indent="-39528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MS PGothic" pitchFamily="34" charset="-128"/>
        </a:defRPr>
      </a:lvl5pPr>
      <a:lvl6pPr marL="2555875" indent="-3952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+mn-ea"/>
        </a:defRPr>
      </a:lvl6pPr>
      <a:lvl7pPr marL="3013075" indent="-3952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+mn-ea"/>
        </a:defRPr>
      </a:lvl7pPr>
      <a:lvl8pPr marL="3470275" indent="-3952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+mn-ea"/>
        </a:defRPr>
      </a:lvl8pPr>
      <a:lvl9pPr marL="3927475" indent="-3952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>
            <a:extLst>
              <a:ext uri="{FF2B5EF4-FFF2-40B4-BE49-F238E27FC236}">
                <a16:creationId xmlns:a16="http://schemas.microsoft.com/office/drawing/2014/main" id="{65153B1D-CC27-4622-81EB-4DE760C230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4">
            <a:extLst>
              <a:ext uri="{FF2B5EF4-FFF2-40B4-BE49-F238E27FC236}">
                <a16:creationId xmlns:a16="http://schemas.microsoft.com/office/drawing/2014/main" id="{177EBB97-6A02-45D6-A803-6932704B8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2798763"/>
            <a:ext cx="5486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UNIT X</a:t>
            </a:r>
          </a:p>
        </p:txBody>
      </p:sp>
      <p:sp>
        <p:nvSpPr>
          <p:cNvPr id="2052" name="Rectangle 15">
            <a:extLst>
              <a:ext uri="{FF2B5EF4-FFF2-40B4-BE49-F238E27FC236}">
                <a16:creationId xmlns:a16="http://schemas.microsoft.com/office/drawing/2014/main" id="{C199F35C-FA9F-4B3F-BB3A-245F1D3A32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35150" y="3794125"/>
            <a:ext cx="5486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Any Questions?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  <a:ea typeface="ＭＳ Ｐゴシック" pitchFamily="-3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  <a:ea typeface="ＭＳ Ｐゴシック" pitchFamily="-3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  <a:ea typeface="ＭＳ Ｐゴシック" pitchFamily="-3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  <a:ea typeface="ＭＳ Ｐゴシック" pitchFamily="-32" charset="-128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defRPr sz="2500">
          <a:solidFill>
            <a:schemeClr val="bg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bservicex.net/WS/WSDetails.aspx?WSID=9&amp;CATID=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google.com/apis/maps/documentation/direction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sycounter.com/report/freegeoip.appspot.co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ogrammableweb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apis/maps/documentation/directions/" TargetMode="External"/><Relationship Id="rId2" Type="http://schemas.openxmlformats.org/officeDocument/2006/relationships/hyperlink" Target="http://www.bbc.co.u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rogrammableweb.com/" TargetMode="External"/><Relationship Id="rId4" Type="http://schemas.openxmlformats.org/officeDocument/2006/relationships/hyperlink" Target="http://freegeoip.appspot.com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DAFEEA1E-7F13-4316-8EA0-3E55CB21CA32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07950" y="5661025"/>
            <a:ext cx="8459788" cy="965200"/>
          </a:xfrm>
        </p:spPr>
        <p:txBody>
          <a:bodyPr/>
          <a:lstStyle/>
          <a:p>
            <a:pPr eaLnBrk="1" hangingPunct="1"/>
            <a:r>
              <a:rPr lang="en-GB" altLang="en-US" sz="22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Websites</a:t>
            </a:r>
          </a:p>
          <a:p>
            <a:pPr eaLnBrk="1" hangingPunct="1"/>
            <a:r>
              <a:rPr lang="en-GB" altLang="en-US" sz="18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10:</a:t>
            </a:r>
          </a:p>
          <a:p>
            <a:pPr eaLnBrk="1" hangingPunct="1"/>
            <a:r>
              <a:rPr lang="en-GB" altLang="en-US" sz="18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services</a:t>
            </a:r>
            <a:endParaRPr lang="en-US" altLang="en-US" sz="180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7" name="Picture 6">
            <a:extLst>
              <a:ext uri="{FF2B5EF4-FFF2-40B4-BE49-F238E27FC236}">
                <a16:creationId xmlns:a16="http://schemas.microsoft.com/office/drawing/2014/main" id="{69500042-2972-4787-A872-E164034B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9"/>
          <a:stretch>
            <a:fillRect/>
          </a:stretch>
        </p:blipFill>
        <p:spPr bwMode="auto">
          <a:xfrm>
            <a:off x="3708400" y="2781300"/>
            <a:ext cx="1512888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8">
            <a:extLst>
              <a:ext uri="{FF2B5EF4-FFF2-40B4-BE49-F238E27FC236}">
                <a16:creationId xmlns:a16="http://schemas.microsoft.com/office/drawing/2014/main" id="{7AB26723-369B-44CD-95C1-6A904A293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81300"/>
            <a:ext cx="3779837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0">
            <a:extLst>
              <a:ext uri="{FF2B5EF4-FFF2-40B4-BE49-F238E27FC236}">
                <a16:creationId xmlns:a16="http://schemas.microsoft.com/office/drawing/2014/main" id="{82AA3406-1CA8-4EF9-9F6A-ACE68B02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292600"/>
            <a:ext cx="15113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3FB271F8-2914-4C82-A369-349AAA2F4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GET &amp; PUT</a:t>
            </a:r>
          </a:p>
        </p:txBody>
      </p:sp>
      <p:sp>
        <p:nvSpPr>
          <p:cNvPr id="18435" name="Rectangle 5">
            <a:extLst>
              <a:ext uri="{FF2B5EF4-FFF2-40B4-BE49-F238E27FC236}">
                <a16:creationId xmlns:a16="http://schemas.microsoft.com/office/drawing/2014/main" id="{FA52A4D9-D53A-4383-A957-D13CDAB7B1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We have already seen GET and PUT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But we didn’t talk about what they were </a:t>
            </a:r>
            <a:r>
              <a:rPr lang="en-GB" altLang="en-US" b="1" i="1">
                <a:latin typeface="Arial" panose="020B0604020202020204" pitchFamily="34" charset="0"/>
              </a:rPr>
              <a:t>supposed</a:t>
            </a:r>
            <a:r>
              <a:rPr lang="en-GB" altLang="en-US">
                <a:latin typeface="Arial" panose="020B0604020202020204" pitchFamily="34" charset="0"/>
              </a:rPr>
              <a:t> to be used for.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GET is meant as a mechanism for querying data, provided that query has no side-effects.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PUT is meant to permit you to add or modify existing data.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They serve as opposites of each other.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>
            <a:extLst>
              <a:ext uri="{FF2B5EF4-FFF2-40B4-BE49-F238E27FC236}">
                <a16:creationId xmlns:a16="http://schemas.microsoft.com/office/drawing/2014/main" id="{7238714E-647A-4401-91E9-4E373304DA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 &amp; DELETE</a:t>
            </a:r>
          </a:p>
        </p:txBody>
      </p:sp>
      <p:sp>
        <p:nvSpPr>
          <p:cNvPr id="19459" name="Rectangle 5">
            <a:extLst>
              <a:ext uri="{FF2B5EF4-FFF2-40B4-BE49-F238E27FC236}">
                <a16:creationId xmlns:a16="http://schemas.microsoft.com/office/drawing/2014/main" id="{3925A0C4-D729-4FC5-A99B-3DA0B0C5E0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DELETE is self explanatory.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It deletes something on the server.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POST, which we have used before, is a little different.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It allows </a:t>
            </a:r>
            <a:r>
              <a:rPr lang="en-GB" altLang="en-US" b="1" i="1">
                <a:latin typeface="Arial" panose="020B0604020202020204" pitchFamily="34" charset="0"/>
              </a:rPr>
              <a:t>anything</a:t>
            </a:r>
            <a:r>
              <a:rPr lang="en-GB" altLang="en-US">
                <a:latin typeface="Arial" panose="020B0604020202020204" pitchFamily="34" charset="0"/>
              </a:rPr>
              <a:t> to happen.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It provides “a black of data” as a response to a “data handling request”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 distinction between PUT and POST is a subject of much debate!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DEC5017E-6154-47DC-BFB0-DC8CF4507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REST Web Services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CA8D5B13-2239-403B-8BE4-9D458EBCE8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A REST web service is one in which three elemtns are defined.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 location of the service (a URL)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 type of data supported by the service (we use XML, but other protocols are possible)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 set of operations that are supported.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When we access a REST web service, the type of action we perform will influence the outcome.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There are no set standards for REST web services.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>
            <a:extLst>
              <a:ext uri="{FF2B5EF4-FFF2-40B4-BE49-F238E27FC236}">
                <a16:creationId xmlns:a16="http://schemas.microsoft.com/office/drawing/2014/main" id="{66D86E5C-9B16-4D3F-A270-190A448FA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SOAP versus REST - 1</a:t>
            </a:r>
          </a:p>
        </p:txBody>
      </p:sp>
      <p:sp>
        <p:nvSpPr>
          <p:cNvPr id="21507" name="Rectangle 5">
            <a:extLst>
              <a:ext uri="{FF2B5EF4-FFF2-40B4-BE49-F238E27FC236}">
                <a16:creationId xmlns:a16="http://schemas.microsoft.com/office/drawing/2014/main" id="{FBA27282-BC0C-42B6-85D0-814A74DF26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3188" y="1700213"/>
            <a:ext cx="8856662" cy="4319587"/>
          </a:xfrm>
        </p:spPr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These are complementary systems.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They both have their strengths and weaknesses.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REST has a much lower overhead.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Much less data to be transported.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Makes use of existing HTTP protocols.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SOAP is standardised.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There is a set of protocol in a way that does not exist for REST services.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SOAP makes no assumptions of the transport layer.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>
            <a:extLst>
              <a:ext uri="{FF2B5EF4-FFF2-40B4-BE49-F238E27FC236}">
                <a16:creationId xmlns:a16="http://schemas.microsoft.com/office/drawing/2014/main" id="{E7EC21C9-C24A-4679-BB46-B151A6DCB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SOAP versus REST - 2</a:t>
            </a:r>
          </a:p>
        </p:txBody>
      </p:sp>
      <p:sp>
        <p:nvSpPr>
          <p:cNvPr id="22531" name="Rectangle 5">
            <a:extLst>
              <a:ext uri="{FF2B5EF4-FFF2-40B4-BE49-F238E27FC236}">
                <a16:creationId xmlns:a16="http://schemas.microsoft.com/office/drawing/2014/main" id="{2918E753-A785-44B1-A3C6-28285C2741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REST requires the implementation of an HTTP stack on both systems.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This can make it problematic for some specialist devices.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SOAP allows for the incorporation of further document standards, such as WS Security.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For day-to-day purposes, REST is a more flexible and popular system.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For enterprise use, SOAP has the edge.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>
            <a:extLst>
              <a:ext uri="{FF2B5EF4-FFF2-40B4-BE49-F238E27FC236}">
                <a16:creationId xmlns:a16="http://schemas.microsoft.com/office/drawing/2014/main" id="{CDF51AA8-97E6-4416-8A90-5B1BDAFF7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WSDL</a:t>
            </a:r>
          </a:p>
        </p:txBody>
      </p:sp>
      <p:sp>
        <p:nvSpPr>
          <p:cNvPr id="23555" name="Rectangle 5">
            <a:extLst>
              <a:ext uri="{FF2B5EF4-FFF2-40B4-BE49-F238E27FC236}">
                <a16:creationId xmlns:a16="http://schemas.microsoft.com/office/drawing/2014/main" id="{DB2CF3F7-34C7-44A3-85BD-B292C37307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313" y="1700213"/>
            <a:ext cx="8856662" cy="4319587"/>
          </a:xfrm>
        </p:spPr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 details of a web service are encoded in an XML document following the format defined as the Web Services Description Language (WDSL).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Only WSDL 2.0 supports the REST architecture.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This defines all of the information we require to make use of a service.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URIs, parameters, and how to interpret output.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It can be quite difficult to read, and so we usually rely on web-tools that provide the data in a more comprehensible form.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>
            <a:extLst>
              <a:ext uri="{FF2B5EF4-FFF2-40B4-BE49-F238E27FC236}">
                <a16:creationId xmlns:a16="http://schemas.microsoft.com/office/drawing/2014/main" id="{1384E78C-1710-4B16-8ED7-4E5D85D82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Consuming Web Services</a:t>
            </a:r>
          </a:p>
        </p:txBody>
      </p:sp>
      <p:sp>
        <p:nvSpPr>
          <p:cNvPr id="24579" name="Rectangle 5">
            <a:extLst>
              <a:ext uri="{FF2B5EF4-FFF2-40B4-BE49-F238E27FC236}">
                <a16:creationId xmlns:a16="http://schemas.microsoft.com/office/drawing/2014/main" id="{C34A5E3F-450F-4B0B-AF67-90C14A6F95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Let us look at an example of consuming a web-service defined in SOAP.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We will use the web service defined at:</a:t>
            </a:r>
          </a:p>
          <a:p>
            <a:pPr lvl="3" eaLnBrk="1" hangingPunct="1"/>
            <a:r>
              <a:rPr lang="en-GB" altLang="en-US">
                <a:latin typeface="Arial" panose="020B0604020202020204" pitchFamily="34" charset="0"/>
                <a:hlinkClick r:id="rId2"/>
              </a:rPr>
              <a:t>http://www.webservicex.net/WS/WSDetails.aspx?WSID=9&amp;CATID=2</a:t>
            </a:r>
            <a:r>
              <a:rPr lang="en-GB" altLang="en-US">
                <a:latin typeface="Arial" panose="020B0604020202020204" pitchFamily="34" charset="0"/>
              </a:rPr>
              <a:t> for this.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This web service permits us to provide the symbol for a corporation and receive stock information back.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We will use this as the basis for a stock query system.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>
            <a:extLst>
              <a:ext uri="{FF2B5EF4-FFF2-40B4-BE49-F238E27FC236}">
                <a16:creationId xmlns:a16="http://schemas.microsoft.com/office/drawing/2014/main" id="{A10BFF91-A0D8-4062-B8B3-6745E2C9C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Consuming a SOAP Service - 1</a:t>
            </a:r>
          </a:p>
        </p:txBody>
      </p:sp>
      <p:sp>
        <p:nvSpPr>
          <p:cNvPr id="25603" name="Rectangle 5">
            <a:extLst>
              <a:ext uri="{FF2B5EF4-FFF2-40B4-BE49-F238E27FC236}">
                <a16:creationId xmlns:a16="http://schemas.microsoft.com/office/drawing/2014/main" id="{9E9DBB4E-4770-4DA1-A0AB-FC7D9A343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To consume the SOAP service, we need to know the location of its WSDL.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This tells us what methods it exposes, what parameters it provides, and what the response will be.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We will use SoapClient object to create the connection to the webservice.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We call methods on the service using -&gt; notation.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Parameters must be provided as an associative array.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>
            <a:extLst>
              <a:ext uri="{FF2B5EF4-FFF2-40B4-BE49-F238E27FC236}">
                <a16:creationId xmlns:a16="http://schemas.microsoft.com/office/drawing/2014/main" id="{FFCE447A-DF54-4F98-85AD-7B1F399FD7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Consuming a SOAP Service - 2</a:t>
            </a:r>
          </a:p>
        </p:txBody>
      </p:sp>
      <p:pic>
        <p:nvPicPr>
          <p:cNvPr id="26627" name="Picture 1">
            <a:extLst>
              <a:ext uri="{FF2B5EF4-FFF2-40B4-BE49-F238E27FC236}">
                <a16:creationId xmlns:a16="http://schemas.microsoft.com/office/drawing/2014/main" id="{8231F12B-56BF-4CA8-A186-4743F2802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t="27426" r="53151" b="27425"/>
          <a:stretch>
            <a:fillRect/>
          </a:stretch>
        </p:blipFill>
        <p:spPr bwMode="auto">
          <a:xfrm>
            <a:off x="895350" y="1989138"/>
            <a:ext cx="7200900" cy="392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EDDE6BA5-6B0B-41F8-A537-0747999D9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Response for GOOG</a:t>
            </a:r>
          </a:p>
        </p:txBody>
      </p:sp>
      <p:pic>
        <p:nvPicPr>
          <p:cNvPr id="27651" name="Picture 1">
            <a:extLst>
              <a:ext uri="{FF2B5EF4-FFF2-40B4-BE49-F238E27FC236}">
                <a16:creationId xmlns:a16="http://schemas.microsoft.com/office/drawing/2014/main" id="{B2CCFED1-7E41-46DB-8D62-AB12BDD96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t="25545" r="54726" b="27425"/>
          <a:stretch>
            <a:fillRect/>
          </a:stretch>
        </p:blipFill>
        <p:spPr bwMode="auto">
          <a:xfrm>
            <a:off x="611188" y="1916113"/>
            <a:ext cx="7273925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>
            <a:extLst>
              <a:ext uri="{FF2B5EF4-FFF2-40B4-BE49-F238E27FC236}">
                <a16:creationId xmlns:a16="http://schemas.microsoft.com/office/drawing/2014/main" id="{DB205331-E2A0-4B30-87D2-A33DDF280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Content</a:t>
            </a:r>
          </a:p>
        </p:txBody>
      </p:sp>
      <p:sp>
        <p:nvSpPr>
          <p:cNvPr id="8195" name="Rectangle 7">
            <a:extLst>
              <a:ext uri="{FF2B5EF4-FFF2-40B4-BE49-F238E27FC236}">
                <a16:creationId xmlns:a16="http://schemas.microsoft.com/office/drawing/2014/main" id="{8C6A3BC5-0787-40B1-8D2E-CF97F55CEC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GB" altLang="en-US">
                <a:latin typeface="Arial" panose="020B0604020202020204" pitchFamily="34" charset="0"/>
              </a:rPr>
              <a:t>SOAP</a:t>
            </a:r>
          </a:p>
          <a:p>
            <a:pPr lvl="1" eaLnBrk="1" hangingPunct="1"/>
            <a:r>
              <a:rPr lang="en-GB" altLang="en-US">
                <a:latin typeface="Arial" panose="020B0604020202020204" pitchFamily="34" charset="0"/>
              </a:rPr>
              <a:t>REST</a:t>
            </a:r>
          </a:p>
          <a:p>
            <a:pPr lvl="1" eaLnBrk="1" hangingPunct="1"/>
            <a:r>
              <a:rPr lang="en-GB" altLang="en-US">
                <a:latin typeface="Arial" panose="020B0604020202020204" pitchFamily="34" charset="0"/>
              </a:rPr>
              <a:t>RSS</a:t>
            </a:r>
          </a:p>
          <a:p>
            <a:pPr lvl="1" eaLnBrk="1" hangingPunct="1"/>
            <a:r>
              <a:rPr lang="en-GB" altLang="en-US">
                <a:latin typeface="Arial" panose="020B0604020202020204" pitchFamily="34" charset="0"/>
              </a:rPr>
              <a:t>Web API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>
            <a:extLst>
              <a:ext uri="{FF2B5EF4-FFF2-40B4-BE49-F238E27FC236}">
                <a16:creationId xmlns:a16="http://schemas.microsoft.com/office/drawing/2014/main" id="{A7A5CF33-F2F7-429A-B073-1186057D09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Ajax Frontend - 1</a:t>
            </a:r>
          </a:p>
        </p:txBody>
      </p:sp>
      <p:sp>
        <p:nvSpPr>
          <p:cNvPr id="28675" name="Rectangle 5">
            <a:extLst>
              <a:ext uri="{FF2B5EF4-FFF2-40B4-BE49-F238E27FC236}">
                <a16:creationId xmlns:a16="http://schemas.microsoft.com/office/drawing/2014/main" id="{475D12DB-2E0D-42E3-BBF4-7DAD7E6213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GB" altLang="en-US">
                <a:latin typeface="Arial" panose="020B0604020202020204" pitchFamily="34" charset="0"/>
              </a:rPr>
              <a:t>This PHP script creates the connection to the web service and parses it out as an XML document.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We can then navigate this in the ways we have already explored during the module.</a:t>
            </a:r>
          </a:p>
          <a:p>
            <a:pPr lvl="1" eaLnBrk="1" hangingPunct="1"/>
            <a:r>
              <a:rPr lang="en-GB" altLang="en-US">
                <a:latin typeface="Arial" panose="020B0604020202020204" pitchFamily="34" charset="0"/>
              </a:rPr>
              <a:t>The nature of the XML document we get is not defined in the WSDL file.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We need to manually appraise it before working out how to display it.</a:t>
            </a:r>
          </a:p>
          <a:p>
            <a:pPr lvl="1" eaLnBrk="1" hangingPunct="1"/>
            <a:r>
              <a:rPr lang="en-GB" altLang="en-US">
                <a:latin typeface="Arial" panose="020B0604020202020204" pitchFamily="34" charset="0"/>
              </a:rPr>
              <a:t>Luckily, it does not matter at all to DOM.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>
            <a:extLst>
              <a:ext uri="{FF2B5EF4-FFF2-40B4-BE49-F238E27FC236}">
                <a16:creationId xmlns:a16="http://schemas.microsoft.com/office/drawing/2014/main" id="{FFA6D2BD-9B2F-453C-999A-E6B3EEF859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Ajax Frontend - 2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C768EDDE-97BD-4CC9-918D-9A27A9C1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t="18019" r="54726" b="34950"/>
          <a:stretch>
            <a:fillRect/>
          </a:stretch>
        </p:blipFill>
        <p:spPr bwMode="auto">
          <a:xfrm>
            <a:off x="468313" y="1844675"/>
            <a:ext cx="7127875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>
            <a:extLst>
              <a:ext uri="{FF2B5EF4-FFF2-40B4-BE49-F238E27FC236}">
                <a16:creationId xmlns:a16="http://schemas.microsoft.com/office/drawing/2014/main" id="{B476FE7C-E3D8-4F5A-854E-4F0B5E28F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Consuming a REST Service</a:t>
            </a:r>
          </a:p>
        </p:txBody>
      </p:sp>
      <p:sp>
        <p:nvSpPr>
          <p:cNvPr id="30723" name="Rectangle 5">
            <a:extLst>
              <a:ext uri="{FF2B5EF4-FFF2-40B4-BE49-F238E27FC236}">
                <a16:creationId xmlns:a16="http://schemas.microsoft.com/office/drawing/2014/main" id="{353E9F86-1779-4C41-BC2E-A017F50763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Consuming a REST service follows the same general structure.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Create the appropriate object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Configure it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Return an XML tree of the results.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However, PHP has no built-in objects for handling REST communications.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This is one of the downsides of a </a:t>
            </a:r>
            <a:r>
              <a:rPr lang="en-GB" altLang="en-US" b="1" i="1">
                <a:latin typeface="Arial" panose="020B0604020202020204" pitchFamily="34" charset="0"/>
              </a:rPr>
              <a:t>lightweight</a:t>
            </a:r>
            <a:r>
              <a:rPr lang="en-GB" altLang="en-US">
                <a:latin typeface="Arial" panose="020B0604020202020204" pitchFamily="34" charset="0"/>
              </a:rPr>
              <a:t> architecture.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We have to do it manually.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>
            <a:extLst>
              <a:ext uri="{FF2B5EF4-FFF2-40B4-BE49-F238E27FC236}">
                <a16:creationId xmlns:a16="http://schemas.microsoft.com/office/drawing/2014/main" id="{E2781510-1B3A-4406-AEDE-8FDFDD9A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CURL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E41B297-4870-4BC3-AD04-C946A7FE34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PHP comes equipped with a range of functions designed to simplify communication with remote resources.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It is called CURL.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We use CURL to negotiate our REST requests.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We can use it for many other things also.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To Setup a CURL request, we need to pass a URL to the curl_init function.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Let us use a different web service for this.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>
            <a:extLst>
              <a:ext uri="{FF2B5EF4-FFF2-40B4-BE49-F238E27FC236}">
                <a16:creationId xmlns:a16="http://schemas.microsoft.com/office/drawing/2014/main" id="{2622FADF-CA53-4992-9CD7-A8DF19606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Google Directions</a:t>
            </a:r>
          </a:p>
        </p:txBody>
      </p:sp>
      <p:sp>
        <p:nvSpPr>
          <p:cNvPr id="32771" name="Rectangle 5">
            <a:extLst>
              <a:ext uri="{FF2B5EF4-FFF2-40B4-BE49-F238E27FC236}">
                <a16:creationId xmlns:a16="http://schemas.microsoft.com/office/drawing/2014/main" id="{D3C21D98-9371-4DB0-B65D-48A1D77C26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 REST service we are going to consume for our example if the Google Directions web service.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  <a:hlinkClick r:id="rId2"/>
              </a:rPr>
              <a:t>http://code.google.com/apis/maps/documentation/directions/</a:t>
            </a:r>
            <a:endParaRPr lang="en-GB" altLang="en-US">
              <a:latin typeface="Arial" panose="020B0604020202020204" pitchFamily="34" charset="0"/>
            </a:endParaRP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This needs us to provide three pieces of information: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 starting point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 destination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Whether our information comes from a device with a location sensor.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>
            <a:extLst>
              <a:ext uri="{FF2B5EF4-FFF2-40B4-BE49-F238E27FC236}">
                <a16:creationId xmlns:a16="http://schemas.microsoft.com/office/drawing/2014/main" id="{8C244A88-43DE-471F-A044-6191BBCAD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Consuming a REST Service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A192B424-749D-4E02-9D5E-7EBD1146C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31187" r="52362" b="27425"/>
          <a:stretch>
            <a:fillRect/>
          </a:stretch>
        </p:blipFill>
        <p:spPr bwMode="auto">
          <a:xfrm>
            <a:off x="684213" y="1916113"/>
            <a:ext cx="7272337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>
            <a:extLst>
              <a:ext uri="{FF2B5EF4-FFF2-40B4-BE49-F238E27FC236}">
                <a16:creationId xmlns:a16="http://schemas.microsoft.com/office/drawing/2014/main" id="{B8C59710-1BA7-47B0-855B-0BAEC44D0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Google Directions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id="{80513849-BE5A-460F-9354-AF96E6EF95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 document that we get from this is quite complex.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And full of things we do not need.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However, it has the following nodes: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html_instructions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Distance</a:t>
            </a:r>
          </a:p>
          <a:p>
            <a:pPr lvl="3" eaLnBrk="1" hangingPunct="1"/>
            <a:r>
              <a:rPr lang="en-GB" altLang="en-US">
                <a:latin typeface="Arial" panose="020B0604020202020204" pitchFamily="34" charset="0"/>
              </a:rPr>
              <a:t>Value/Text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Duration</a:t>
            </a:r>
          </a:p>
          <a:p>
            <a:pPr lvl="3" eaLnBrk="1" hangingPunct="1"/>
            <a:r>
              <a:rPr lang="en-GB" altLang="en-US">
                <a:latin typeface="Arial" panose="020B0604020202020204" pitchFamily="34" charset="0"/>
              </a:rPr>
              <a:t>Value/Text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We already know how to parse this.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>
            <a:extLst>
              <a:ext uri="{FF2B5EF4-FFF2-40B4-BE49-F238E27FC236}">
                <a16:creationId xmlns:a16="http://schemas.microsoft.com/office/drawing/2014/main" id="{0268F3CB-C897-4A48-B753-AC9B06CFE9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Mash-Ups - 1</a:t>
            </a:r>
          </a:p>
        </p:txBody>
      </p:sp>
      <p:sp>
        <p:nvSpPr>
          <p:cNvPr id="35843" name="Rectangle 5">
            <a:extLst>
              <a:ext uri="{FF2B5EF4-FFF2-40B4-BE49-F238E27FC236}">
                <a16:creationId xmlns:a16="http://schemas.microsoft.com/office/drawing/2014/main" id="{172415D9-B1A7-46F2-A0DF-3A980EBA54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675" y="1773238"/>
            <a:ext cx="8856663" cy="4319587"/>
          </a:xfrm>
        </p:spPr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Many of the most vibrant new websites are </a:t>
            </a:r>
            <a:r>
              <a:rPr lang="en-GB" altLang="en-US" b="1" i="1">
                <a:latin typeface="Arial" panose="020B0604020202020204" pitchFamily="34" charset="0"/>
              </a:rPr>
              <a:t>mash-ups</a:t>
            </a:r>
            <a:r>
              <a:rPr lang="en-GB" altLang="en-US">
                <a:latin typeface="Arial" panose="020B0604020202020204" pitchFamily="34" charset="0"/>
              </a:rPr>
              <a:t>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Taking the processing of one service and integrating it with another.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We can perform a simple mash-up here.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What if we knew where the user was located, and automatically gave them directions to a location?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There is a web-service that tells us where an IP address is located:</a:t>
            </a:r>
          </a:p>
          <a:p>
            <a:pPr lvl="2" eaLnBrk="1" hangingPunct="1"/>
            <a:r>
              <a:rPr lang="en-GB" altLang="en-US" sz="1800">
                <a:latin typeface="Arial" panose="020B0604020202020204" pitchFamily="34" charset="0"/>
                <a:hlinkClick r:id="rId2"/>
              </a:rPr>
              <a:t>https://www.easycounter.com/report/freegeoip.appspot.com</a:t>
            </a:r>
            <a:endParaRPr lang="en-GB" altLang="en-US" sz="1800">
              <a:latin typeface="Arial" panose="020B0604020202020204" pitchFamily="34" charset="0"/>
            </a:endParaRPr>
          </a:p>
          <a:p>
            <a:pPr lvl="2"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>
            <a:extLst>
              <a:ext uri="{FF2B5EF4-FFF2-40B4-BE49-F238E27FC236}">
                <a16:creationId xmlns:a16="http://schemas.microsoft.com/office/drawing/2014/main" id="{20793422-0561-4BE5-BEB4-68B4011B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263" y="115888"/>
            <a:ext cx="8785225" cy="1143000"/>
          </a:xfrm>
        </p:spPr>
        <p:txBody>
          <a:bodyPr/>
          <a:lstStyle/>
          <a:p>
            <a:pPr eaLnBrk="1" hangingPunct="1"/>
            <a:r>
              <a:rPr lang="en-US" altLang="en-US"/>
              <a:t>Mash-Up PHP - 1</a:t>
            </a:r>
          </a:p>
        </p:txBody>
      </p:sp>
      <p:pic>
        <p:nvPicPr>
          <p:cNvPr id="36867" name="Picture 1">
            <a:extLst>
              <a:ext uri="{FF2B5EF4-FFF2-40B4-BE49-F238E27FC236}">
                <a16:creationId xmlns:a16="http://schemas.microsoft.com/office/drawing/2014/main" id="{0F1AC315-2629-44FD-962A-10DE77421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9" t="31187" r="54726" b="23663"/>
          <a:stretch>
            <a:fillRect/>
          </a:stretch>
        </p:blipFill>
        <p:spPr bwMode="auto">
          <a:xfrm>
            <a:off x="611188" y="1989138"/>
            <a:ext cx="69850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2">
            <a:extLst>
              <a:ext uri="{FF2B5EF4-FFF2-40B4-BE49-F238E27FC236}">
                <a16:creationId xmlns:a16="http://schemas.microsoft.com/office/drawing/2014/main" id="{782419B1-A4E0-4B2C-BA67-A8CA0785F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951163"/>
            <a:ext cx="6840537" cy="955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400"/>
              <a:t>$c = curl_init (“https://www.easycounter.com/report/freegeoip.appspot.com”);</a:t>
            </a:r>
          </a:p>
          <a:p>
            <a:r>
              <a:rPr lang="en-GB" altLang="en-US" sz="1400"/>
              <a:t>Curl_setopt($c, CURLOPT_RETURNTRANSFER, true);</a:t>
            </a:r>
          </a:p>
          <a:p>
            <a:r>
              <a:rPr lang="en-GB" altLang="en-US" sz="1400"/>
              <a:t>$responseXML = curl_exec($c) ;</a:t>
            </a:r>
          </a:p>
          <a:p>
            <a:r>
              <a:rPr lang="en-GB" altLang="en-US" sz="1400"/>
              <a:t>Curl_close($c);</a:t>
            </a:r>
            <a:endParaRPr lang="en-GB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2C638CB0-6013-4541-A2A3-6804B7786E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-100013"/>
            <a:ext cx="8785225" cy="1143001"/>
          </a:xfrm>
        </p:spPr>
        <p:txBody>
          <a:bodyPr/>
          <a:lstStyle/>
          <a:p>
            <a:pPr eaLnBrk="1" hangingPunct="1"/>
            <a:r>
              <a:rPr lang="en-US" altLang="en-US"/>
              <a:t>Mash-Up PHP - 2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0854301A-52EC-48A8-8858-9BEA75EF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5" t="33862" r="53465" b="24751"/>
          <a:stretch>
            <a:fillRect/>
          </a:stretch>
        </p:blipFill>
        <p:spPr bwMode="auto">
          <a:xfrm>
            <a:off x="611188" y="1844675"/>
            <a:ext cx="72009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7D929401-A243-4582-A13F-46C7AC7BA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Introduction</a:t>
            </a:r>
          </a:p>
        </p:txBody>
      </p:sp>
      <p:sp>
        <p:nvSpPr>
          <p:cNvPr id="11267" name="Rectangle 5">
            <a:extLst>
              <a:ext uri="{FF2B5EF4-FFF2-40B4-BE49-F238E27FC236}">
                <a16:creationId xmlns:a16="http://schemas.microsoft.com/office/drawing/2014/main" id="{E21ED1F5-2E68-4613-A6D4-C95E9D6283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3188" y="1700213"/>
            <a:ext cx="8856662" cy="4319587"/>
          </a:xfrm>
        </p:spPr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In this lecture, we are going to look at the topic of web services.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Specifically, how we can consume the services that others have written.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We are ready to create simple web services.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A PHP script that interprets a GET request makes an effective “first draft” of a web service.</a:t>
            </a:r>
          </a:p>
          <a:p>
            <a:pPr lvl="1" eaLnBrk="1" hangingPunct="1"/>
            <a:r>
              <a:rPr lang="en-GB" altLang="en-US">
                <a:latin typeface="Arial" panose="020B0604020202020204" pitchFamily="34" charset="0"/>
              </a:rPr>
              <a:t>There are many pre-written services on the Internet that we can profitably integrate into our own code.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>
            <a:extLst>
              <a:ext uri="{FF2B5EF4-FFF2-40B4-BE49-F238E27FC236}">
                <a16:creationId xmlns:a16="http://schemas.microsoft.com/office/drawing/2014/main" id="{0F26E2F6-6C9F-46F8-9ADA-159167A06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Ajax Frontend Table</a:t>
            </a:r>
          </a:p>
        </p:txBody>
      </p:sp>
      <p:pic>
        <p:nvPicPr>
          <p:cNvPr id="38915" name="Picture 1">
            <a:extLst>
              <a:ext uri="{FF2B5EF4-FFF2-40B4-BE49-F238E27FC236}">
                <a16:creationId xmlns:a16="http://schemas.microsoft.com/office/drawing/2014/main" id="{66A32461-6A4F-4C44-B421-ED7EE1BB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t="21782" r="56300" b="29308"/>
          <a:stretch>
            <a:fillRect/>
          </a:stretch>
        </p:blipFill>
        <p:spPr bwMode="auto">
          <a:xfrm>
            <a:off x="611188" y="1773238"/>
            <a:ext cx="65532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>
            <a:extLst>
              <a:ext uri="{FF2B5EF4-FFF2-40B4-BE49-F238E27FC236}">
                <a16:creationId xmlns:a16="http://schemas.microsoft.com/office/drawing/2014/main" id="{E09665DC-4912-4B96-8317-0786A1CD8B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Mash-Ups 2</a:t>
            </a:r>
          </a:p>
        </p:txBody>
      </p:sp>
      <p:sp>
        <p:nvSpPr>
          <p:cNvPr id="39939" name="Rectangle 5">
            <a:extLst>
              <a:ext uri="{FF2B5EF4-FFF2-40B4-BE49-F238E27FC236}">
                <a16:creationId xmlns:a16="http://schemas.microsoft.com/office/drawing/2014/main" id="{2EACB566-18E1-4FB4-BCCC-CBD7B13F48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 power of web-services is based on the easy deployment and consumption of distributed functionality.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That in itself is based on the relative ubiquity of XML as a data format.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Every web service gives us a data structure that we know how to parse.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All we need to know is what the elements are and what they mean.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>
            <a:extLst>
              <a:ext uri="{FF2B5EF4-FFF2-40B4-BE49-F238E27FC236}">
                <a16:creationId xmlns:a16="http://schemas.microsoft.com/office/drawing/2014/main" id="{F2ECD1A9-AD74-4079-BE2A-A246EC9C1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Mash-Ups - 3</a:t>
            </a:r>
          </a:p>
        </p:txBody>
      </p:sp>
      <p:sp>
        <p:nvSpPr>
          <p:cNvPr id="40963" name="Rectangle 5">
            <a:extLst>
              <a:ext uri="{FF2B5EF4-FFF2-40B4-BE49-F238E27FC236}">
                <a16:creationId xmlns:a16="http://schemas.microsoft.com/office/drawing/2014/main" id="{2F74EFD1-14DE-46E7-95C3-D9EC1EDCC0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3350" y="1700213"/>
            <a:ext cx="8856663" cy="4319587"/>
          </a:xfrm>
        </p:spPr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Modern web applications are becoming tremendously powerful.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And often leverage vast data sets out of the feasible grasp of independent developers.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Sometimes gaining access to these applications is costly.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Sometimes you just need to register as a developer.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Sometimes you need to pay a fee.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There is much value though to be had in innovative integration of these services.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>
            <a:extLst>
              <a:ext uri="{FF2B5EF4-FFF2-40B4-BE49-F238E27FC236}">
                <a16:creationId xmlns:a16="http://schemas.microsoft.com/office/drawing/2014/main" id="{F3717B0C-B788-4D09-AE57-AEFA5CDD5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Mash-Ups - 4</a:t>
            </a:r>
          </a:p>
        </p:txBody>
      </p:sp>
      <p:sp>
        <p:nvSpPr>
          <p:cNvPr id="41987" name="Rectangle 5">
            <a:extLst>
              <a:ext uri="{FF2B5EF4-FFF2-40B4-BE49-F238E27FC236}">
                <a16:creationId xmlns:a16="http://schemas.microsoft.com/office/drawing/2014/main" id="{AC9219D2-86AA-4151-BDA3-3A4DFE79E0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Sometimes we only use a web-service to gain access to otherwise difficult functionality.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Validating credit cards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Address lookups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It is risky to build an application around an external web service.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They are not always available.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 terms and conditions are not always stable.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Sometimes though, you have no real choice.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>
            <a:extLst>
              <a:ext uri="{FF2B5EF4-FFF2-40B4-BE49-F238E27FC236}">
                <a16:creationId xmlns:a16="http://schemas.microsoft.com/office/drawing/2014/main" id="{490C53C8-15DB-4B0C-846D-837CE6BA3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Web Services - 1</a:t>
            </a:r>
          </a:p>
        </p:txBody>
      </p:sp>
      <p:sp>
        <p:nvSpPr>
          <p:cNvPr id="43011" name="Rectangle 5">
            <a:extLst>
              <a:ext uri="{FF2B5EF4-FFF2-40B4-BE49-F238E27FC236}">
                <a16:creationId xmlns:a16="http://schemas.microsoft.com/office/drawing/2014/main" id="{4F891E3B-3126-453B-AF32-CF674582F6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 web is full of services, both free and commercial.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  <a:hlinkClick r:id="rId2"/>
              </a:rPr>
              <a:t>http://www.programmableweb.com/</a:t>
            </a:r>
            <a:r>
              <a:rPr lang="en-GB" altLang="en-US">
                <a:latin typeface="Arial" panose="020B0604020202020204" pitchFamily="34" charset="0"/>
              </a:rPr>
              <a:t> is a useful website that permits you to query what is out there.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Most “big name” internet companies will have API that will allow you to leverage their power.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Many sites for example permit you to login via a facebook/twitter user account rather than through a bespoke login system.	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You need to weigh up the pros and cons ….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D3B530FA-26B2-41F8-A160-605E6CA2E8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RSS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076162FC-EFF2-4DDE-8260-3E45187D80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GB" altLang="en-US" sz="280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RSS feeds are useful as they display up to date content which is delivered regularly to the subscriber.</a:t>
            </a:r>
          </a:p>
          <a:p>
            <a:pPr marL="457200" indent="-457200">
              <a:buFontTx/>
              <a:buChar char="•"/>
            </a:pPr>
            <a:r>
              <a:rPr lang="en-GB" altLang="en-US" sz="280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RSS feedback can be added to a website.  The orange icon below identifies RSS feedback.  This is linked to the BBC website and can be added to any website.</a:t>
            </a:r>
          </a:p>
          <a:p>
            <a:pPr marL="457200" indent="-457200">
              <a:buFontTx/>
              <a:buChar char="•"/>
            </a:pPr>
            <a:endParaRPr lang="en-GB" altLang="en-US" i="0">
              <a:solidFill>
                <a:schemeClr val="tx1"/>
              </a:solidFill>
            </a:endParaRPr>
          </a:p>
        </p:txBody>
      </p:sp>
      <p:pic>
        <p:nvPicPr>
          <p:cNvPr id="44036" name="Picture 1">
            <a:extLst>
              <a:ext uri="{FF2B5EF4-FFF2-40B4-BE49-F238E27FC236}">
                <a16:creationId xmlns:a16="http://schemas.microsoft.com/office/drawing/2014/main" id="{2A73D898-D048-43A2-84D6-0BCD5159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7" t="42474" r="20863" b="42474"/>
          <a:stretch>
            <a:fillRect/>
          </a:stretch>
        </p:blipFill>
        <p:spPr bwMode="auto">
          <a:xfrm>
            <a:off x="2808288" y="4581525"/>
            <a:ext cx="428466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8">
            <a:extLst>
              <a:ext uri="{FF2B5EF4-FFF2-40B4-BE49-F238E27FC236}">
                <a16:creationId xmlns:a16="http://schemas.microsoft.com/office/drawing/2014/main" id="{238A4A3D-1BCD-4BEF-8FCD-DF85119866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Conclusion</a:t>
            </a:r>
          </a:p>
        </p:txBody>
      </p:sp>
      <p:sp>
        <p:nvSpPr>
          <p:cNvPr id="45059" name="Content Placeholder 3">
            <a:extLst>
              <a:ext uri="{FF2B5EF4-FFF2-40B4-BE49-F238E27FC236}">
                <a16:creationId xmlns:a16="http://schemas.microsoft.com/office/drawing/2014/main" id="{58DB4EFC-859D-4A7F-9259-CA43E8BB91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87400" lvl="1" indent="-342900">
              <a:buClrTx/>
            </a:pPr>
            <a:r>
              <a:rPr lang="en-GB" altLang="en-US" sz="2400">
                <a:latin typeface="Arial" panose="020B0604020202020204" pitchFamily="34" charset="0"/>
              </a:rPr>
              <a:t>Web services come in two main flavours – SOAP and REST.</a:t>
            </a:r>
          </a:p>
          <a:p>
            <a:pPr marL="787400" lvl="1" indent="-342900">
              <a:buClrTx/>
            </a:pPr>
            <a:r>
              <a:rPr lang="en-GB" altLang="en-US" sz="2400">
                <a:latin typeface="Arial" panose="020B0604020202020204" pitchFamily="34" charset="0"/>
              </a:rPr>
              <a:t>SOAP is a well-defined, enterprise level protocol for web services.</a:t>
            </a:r>
          </a:p>
          <a:p>
            <a:pPr marL="787400" lvl="1" indent="-342900">
              <a:buClrTx/>
            </a:pPr>
            <a:r>
              <a:rPr lang="en-GB" altLang="en-US" sz="2400">
                <a:latin typeface="Arial" panose="020B0604020202020204" pitchFamily="34" charset="0"/>
              </a:rPr>
              <a:t>REST is a more lightweight, ad hoc architecture.</a:t>
            </a:r>
          </a:p>
          <a:p>
            <a:pPr marL="787400" lvl="1" indent="-342900">
              <a:buClrTx/>
            </a:pPr>
            <a:r>
              <a:rPr lang="en-GB" altLang="en-US" sz="2400">
                <a:latin typeface="Arial" panose="020B0604020202020204" pitchFamily="34" charset="0"/>
              </a:rPr>
              <a:t>Consuming web services makes “free” complex functionality available to your web applications.</a:t>
            </a:r>
          </a:p>
          <a:p>
            <a:pPr marL="787400" lvl="1" indent="-342900">
              <a:buClrTx/>
            </a:pPr>
            <a:r>
              <a:rPr lang="en-GB" altLang="en-US" sz="2400">
                <a:latin typeface="Arial" panose="020B0604020202020204" pitchFamily="34" charset="0"/>
              </a:rPr>
              <a:t>But you need to be mindful of the potential consequences of utilising them.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8">
            <a:extLst>
              <a:ext uri="{FF2B5EF4-FFF2-40B4-BE49-F238E27FC236}">
                <a16:creationId xmlns:a16="http://schemas.microsoft.com/office/drawing/2014/main" id="{66196C8D-C004-4D19-96FE-BA281A09C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Terminology</a:t>
            </a:r>
          </a:p>
        </p:txBody>
      </p:sp>
      <p:sp>
        <p:nvSpPr>
          <p:cNvPr id="46083" name="Content Placeholder 3">
            <a:extLst>
              <a:ext uri="{FF2B5EF4-FFF2-40B4-BE49-F238E27FC236}">
                <a16:creationId xmlns:a16="http://schemas.microsoft.com/office/drawing/2014/main" id="{73D8AC45-3E76-448C-AEDE-45836376AE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GB" altLang="en-US" sz="2400"/>
              <a:t>SOAP - </a:t>
            </a:r>
            <a:r>
              <a:rPr lang="en-GB" altLang="en-US" sz="2200" i="0">
                <a:solidFill>
                  <a:schemeClr val="tx1"/>
                </a:solidFill>
                <a:latin typeface="Arial" panose="020B0604020202020204" pitchFamily="34" charset="0"/>
              </a:rPr>
              <a:t>A well defined protocol for remove web application access</a:t>
            </a:r>
          </a:p>
          <a:p>
            <a:pPr marL="457200" indent="-457200">
              <a:buFontTx/>
              <a:buChar char="•"/>
            </a:pPr>
            <a:r>
              <a:rPr lang="en-GB" altLang="en-US" sz="2400"/>
              <a:t>REST -  </a:t>
            </a:r>
            <a:r>
              <a:rPr lang="en-GB" altLang="en-US" sz="2400" i="0">
                <a:solidFill>
                  <a:schemeClr val="tx1"/>
                </a:solidFill>
              </a:rPr>
              <a:t>A lightweight architecture for accessing remote web functionality</a:t>
            </a:r>
          </a:p>
          <a:p>
            <a:pPr marL="457200" indent="-457200">
              <a:buFontTx/>
              <a:buChar char="•"/>
            </a:pPr>
            <a:r>
              <a:rPr lang="en-GB" altLang="en-US" sz="2400"/>
              <a:t>Web service - </a:t>
            </a:r>
            <a:r>
              <a:rPr lang="en-GB" altLang="en-US" sz="2400" i="0">
                <a:solidFill>
                  <a:schemeClr val="tx1"/>
                </a:solidFill>
              </a:rPr>
              <a:t>A remote web application that that permits for external applications to make use of its functionality</a:t>
            </a:r>
            <a:r>
              <a:rPr lang="en-GB" altLang="en-US" sz="2400"/>
              <a:t>	</a:t>
            </a:r>
          </a:p>
          <a:p>
            <a:pPr marL="457200" indent="-457200">
              <a:buFontTx/>
              <a:buChar char="•"/>
            </a:pPr>
            <a:r>
              <a:rPr lang="en-GB" altLang="en-US" sz="2400"/>
              <a:t>Mash-up - 	</a:t>
            </a:r>
            <a:r>
              <a:rPr lang="en-GB" altLang="en-US" sz="2400" i="0">
                <a:solidFill>
                  <a:schemeClr val="tx1"/>
                </a:solidFill>
              </a:rPr>
              <a:t>A web application that integrates data from multiple web services.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>
            <a:extLst>
              <a:ext uri="{FF2B5EF4-FFF2-40B4-BE49-F238E27FC236}">
                <a16:creationId xmlns:a16="http://schemas.microsoft.com/office/drawing/2014/main" id="{D8877FFF-26A1-4869-916C-CDC4A0B08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References</a:t>
            </a:r>
          </a:p>
        </p:txBody>
      </p:sp>
      <p:sp>
        <p:nvSpPr>
          <p:cNvPr id="47107" name="Rectangle 5">
            <a:extLst>
              <a:ext uri="{FF2B5EF4-FFF2-40B4-BE49-F238E27FC236}">
                <a16:creationId xmlns:a16="http://schemas.microsoft.com/office/drawing/2014/main" id="{7C85CDA8-3C2F-40B6-9562-AF1271D042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675" y="1844675"/>
            <a:ext cx="8856663" cy="4319588"/>
          </a:xfrm>
        </p:spPr>
        <p:txBody>
          <a:bodyPr/>
          <a:lstStyle/>
          <a:p>
            <a:pPr lvl="1" eaLnBrk="1" hangingPunct="1">
              <a:buClrTx/>
            </a:pPr>
            <a:r>
              <a:rPr lang="en-US" altLang="en-US">
                <a:latin typeface="Arial" panose="020B0604020202020204" pitchFamily="34" charset="0"/>
              </a:rPr>
              <a:t>BBC, 2017. [online] Available at </a:t>
            </a:r>
            <a:r>
              <a:rPr lang="en-US" altLang="en-US">
                <a:latin typeface="Arial" panose="020B0604020202020204" pitchFamily="34" charset="0"/>
                <a:hlinkClick r:id="rId2"/>
              </a:rPr>
              <a:t>www.bbc.co.uk</a:t>
            </a:r>
            <a:endParaRPr lang="en-US" altLang="en-US">
              <a:latin typeface="Arial" panose="020B0604020202020204" pitchFamily="34" charset="0"/>
            </a:endParaRPr>
          </a:p>
          <a:p>
            <a:pPr lvl="1" eaLnBrk="1" hangingPunct="1">
              <a:buClrTx/>
            </a:pPr>
            <a:endParaRPr lang="en-US" altLang="en-US">
              <a:latin typeface="Arial" panose="020B0604020202020204" pitchFamily="34" charset="0"/>
            </a:endParaRPr>
          </a:p>
          <a:p>
            <a:pPr lvl="1" eaLnBrk="1" hangingPunct="1">
              <a:buClrTx/>
            </a:pPr>
            <a:r>
              <a:rPr lang="en-US" altLang="en-US">
                <a:latin typeface="Arial" panose="020B0604020202020204" pitchFamily="34" charset="0"/>
              </a:rPr>
              <a:t>Googlemaps, 2017. [online] Available at :</a:t>
            </a:r>
            <a:r>
              <a:rPr lang="en-GB" altLang="en-US"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  <a:hlinkClick r:id="rId3"/>
              </a:rPr>
              <a:t>http://code.google.com/apis/maps/documentation/directions/</a:t>
            </a:r>
            <a:endParaRPr lang="en-GB" altLang="en-US">
              <a:latin typeface="Arial" panose="020B0604020202020204" pitchFamily="34" charset="0"/>
            </a:endParaRP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Freegeoip.appspot.com, 2017. [online] Available at:</a:t>
            </a:r>
            <a:r>
              <a:rPr lang="en-GB" altLang="en-US">
                <a:latin typeface="Arial" panose="020B0604020202020204" pitchFamily="34" charset="0"/>
                <a:hlinkClick r:id="rId4"/>
              </a:rPr>
              <a:t>http://freegeoip.appspot.com/</a:t>
            </a:r>
            <a:r>
              <a:rPr lang="en-GB" altLang="en-US">
                <a:latin typeface="Arial" panose="020B0604020202020204" pitchFamily="34" charset="0"/>
              </a:rPr>
              <a:t> 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Programmableweb.com, 2017. [online] Available at: </a:t>
            </a:r>
            <a:r>
              <a:rPr lang="en-GB" altLang="en-US">
                <a:latin typeface="Arial" panose="020B0604020202020204" pitchFamily="34" charset="0"/>
                <a:hlinkClick r:id="rId5"/>
              </a:rPr>
              <a:t>http://www.programmableweb.com </a:t>
            </a:r>
            <a:endParaRPr lang="en-US" altLang="en-US">
              <a:latin typeface="Arial" panose="020B0604020202020204" pitchFamily="34" charset="0"/>
            </a:endParaRPr>
          </a:p>
          <a:p>
            <a:pPr lvl="1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1483C40F-650F-4072-BCA5-9184F657C9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/>
              <a:t>Topic 8 – Web Services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78F8C54F-910B-4488-A3C6-0358861BE3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Any Questions?</a:t>
            </a:r>
          </a:p>
          <a:p>
            <a:pPr eaLnBrk="1" hangingPunct="1"/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C11D9E57-35A4-47A5-95DE-AA196873E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Web API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D4CE21BB-0C75-497F-BC3A-5CB0DB5045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01700" lvl="1" indent="-457200">
              <a:buClrTx/>
            </a:pPr>
            <a:r>
              <a:rPr lang="en-GB" altLang="en-US">
                <a:latin typeface="Arial" panose="020B0604020202020204" pitchFamily="34" charset="0"/>
              </a:rPr>
              <a:t>Web services are based on SOAP protocol.</a:t>
            </a:r>
          </a:p>
          <a:p>
            <a:pPr marL="901700" lvl="1" indent="-457200">
              <a:buClrTx/>
            </a:pPr>
            <a:r>
              <a:rPr lang="en-GB" altLang="en-US">
                <a:latin typeface="Arial" panose="020B0604020202020204" pitchFamily="34" charset="0"/>
              </a:rPr>
              <a:t>Web API is framework used to help build REST interfaces.</a:t>
            </a:r>
          </a:p>
          <a:p>
            <a:pPr marL="901700" lvl="1" indent="-457200">
              <a:buClrTx/>
            </a:pPr>
            <a:r>
              <a:rPr lang="en-GB" altLang="en-US">
                <a:latin typeface="Arial" panose="020B0604020202020204" pitchFamily="34" charset="0"/>
              </a:rPr>
              <a:t>Web SOAP based service returns data as XML.</a:t>
            </a:r>
          </a:p>
          <a:p>
            <a:pPr marL="901700" lvl="1" indent="-457200">
              <a:buClrTx/>
            </a:pPr>
            <a:r>
              <a:rPr lang="en-GB" altLang="en-US">
                <a:latin typeface="Arial" panose="020B0604020202020204" pitchFamily="34" charset="0"/>
              </a:rPr>
              <a:t>Web API is a HTTP based service which returns JSON or XML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>
            <a:extLst>
              <a:ext uri="{FF2B5EF4-FFF2-40B4-BE49-F238E27FC236}">
                <a16:creationId xmlns:a16="http://schemas.microsoft.com/office/drawing/2014/main" id="{1CCC9190-AE13-4F89-9180-6400764512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REST and SOAP</a:t>
            </a:r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2A09DDB3-1B7B-4DC9-9066-29C1065868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Most web services are based on one or two systems.</a:t>
            </a:r>
          </a:p>
          <a:p>
            <a:pPr lvl="2" eaLnBrk="1" hangingPunct="1"/>
            <a:r>
              <a:rPr lang="en-GB" altLang="en-US" b="1" i="1">
                <a:latin typeface="Arial" panose="020B0604020202020204" pitchFamily="34" charset="0"/>
              </a:rPr>
              <a:t>Simple Object Access Protocol</a:t>
            </a:r>
            <a:r>
              <a:rPr lang="en-GB" altLang="en-US">
                <a:latin typeface="Arial" panose="020B0604020202020204" pitchFamily="34" charset="0"/>
              </a:rPr>
              <a:t> (SOAP)</a:t>
            </a:r>
          </a:p>
          <a:p>
            <a:pPr lvl="2" eaLnBrk="1" hangingPunct="1"/>
            <a:r>
              <a:rPr lang="en-GB" altLang="en-US" b="1" i="1">
                <a:latin typeface="Arial" panose="020B0604020202020204" pitchFamily="34" charset="0"/>
              </a:rPr>
              <a:t>Representational State Transfer </a:t>
            </a:r>
            <a:r>
              <a:rPr lang="en-GB" altLang="en-US">
                <a:latin typeface="Arial" panose="020B0604020202020204" pitchFamily="34" charset="0"/>
              </a:rPr>
              <a:t>(REST)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 former is a more mature system for implementing web service.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Heavily standards based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 latter is more modern and lightweight.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Simple communication via XML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id="{CF0C777D-175C-4CD7-BF11-1455193713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SOAP</a:t>
            </a:r>
          </a:p>
        </p:txBody>
      </p:sp>
      <p:sp>
        <p:nvSpPr>
          <p:cNvPr id="14339" name="Rectangle 5">
            <a:extLst>
              <a:ext uri="{FF2B5EF4-FFF2-40B4-BE49-F238E27FC236}">
                <a16:creationId xmlns:a16="http://schemas.microsoft.com/office/drawing/2014/main" id="{7B5F5C4A-CCC3-42AA-ADA3-F73DB06F2C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3188" y="1700213"/>
            <a:ext cx="8856662" cy="4319587"/>
          </a:xfrm>
        </p:spPr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SOAP is an XML based protocol.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However, the structure of the documents that are sent via SOAP are very strictly controlled.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The root element of the XML document is called the </a:t>
            </a:r>
            <a:r>
              <a:rPr lang="en-GB" altLang="en-US" b="1" i="1">
                <a:latin typeface="Arial" panose="020B0604020202020204" pitchFamily="34" charset="0"/>
              </a:rPr>
              <a:t>envelope</a:t>
            </a:r>
            <a:r>
              <a:rPr lang="en-GB" altLang="en-US">
                <a:latin typeface="Arial" panose="020B0604020202020204" pitchFamily="34" charset="0"/>
              </a:rPr>
              <a:t>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Inside this envelope are the </a:t>
            </a:r>
            <a:r>
              <a:rPr lang="en-GB" altLang="en-US" b="1" i="1">
                <a:latin typeface="Arial" panose="020B0604020202020204" pitchFamily="34" charset="0"/>
              </a:rPr>
              <a:t>header</a:t>
            </a:r>
            <a:r>
              <a:rPr lang="en-GB" altLang="en-US">
                <a:latin typeface="Arial" panose="020B0604020202020204" pitchFamily="34" charset="0"/>
              </a:rPr>
              <a:t> and the </a:t>
            </a:r>
            <a:r>
              <a:rPr lang="en-GB" altLang="en-US" b="1" i="1">
                <a:latin typeface="Arial" panose="020B0604020202020204" pitchFamily="34" charset="0"/>
              </a:rPr>
              <a:t>body</a:t>
            </a:r>
            <a:r>
              <a:rPr lang="en-GB" altLang="en-US">
                <a:latin typeface="Arial" panose="020B0604020202020204" pitchFamily="34" charset="0"/>
              </a:rPr>
              <a:t>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We construct an envelope that contains the information we want.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We get back an envelope that contains the response.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:a16="http://schemas.microsoft.com/office/drawing/2014/main" id="{69E6CC3E-DEE5-4810-883D-45DBF8C81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SOAP Envelop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72A58372-CB02-4B7F-B3E8-C591D46E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t="36832" r="53149" b="23663"/>
          <a:stretch>
            <a:fillRect/>
          </a:stretch>
        </p:blipFill>
        <p:spPr bwMode="auto">
          <a:xfrm>
            <a:off x="323850" y="1844675"/>
            <a:ext cx="8135938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02116B60-0951-40F5-B7C0-8753F7EC1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SOAP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BDE804CE-5BFB-46AD-B059-BE62A24C3A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Most SOAP implementation engines will let you ignore the details of constructing the building SOAP envelopes.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SOAP documents will often be more complex than simple example.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They can include other things, such as error handling.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SOAP envelopes can be sent using a number of protocols.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SMTP and HTTP being two valid examples.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>
            <a:extLst>
              <a:ext uri="{FF2B5EF4-FFF2-40B4-BE49-F238E27FC236}">
                <a16:creationId xmlns:a16="http://schemas.microsoft.com/office/drawing/2014/main" id="{020413C1-0989-4805-AB8C-585636FEFA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REST</a:t>
            </a:r>
          </a:p>
        </p:txBody>
      </p:sp>
      <p:sp>
        <p:nvSpPr>
          <p:cNvPr id="17411" name="Rectangle 5">
            <a:extLst>
              <a:ext uri="{FF2B5EF4-FFF2-40B4-BE49-F238E27FC236}">
                <a16:creationId xmlns:a16="http://schemas.microsoft.com/office/drawing/2014/main" id="{DC1A2B88-C492-4891-BB61-85C5405B10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REST is a more lightweight protocol associated with the Web 2.0 movement.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This focus is on using HTTP to transport simple XML documents.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REST is a style of interaction summed up as four actions: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GET, POST, PUT, DELETE</a:t>
            </a:r>
          </a:p>
          <a:p>
            <a:pPr lvl="1" eaLnBrk="1" hangingPunct="1">
              <a:buClrTx/>
            </a:pPr>
            <a:r>
              <a:rPr lang="en-GB" altLang="en-US">
                <a:latin typeface="Arial" panose="020B0604020202020204" pitchFamily="34" charset="0"/>
              </a:rPr>
              <a:t>Each of these verbs map onto particular states.</a:t>
            </a:r>
          </a:p>
          <a:p>
            <a:pPr lvl="2" eaLnBrk="1" hangingPunct="1"/>
            <a:r>
              <a:rPr lang="en-GB" altLang="en-US">
                <a:latin typeface="Arial" panose="020B0604020202020204" pitchFamily="34" charset="0"/>
              </a:rPr>
              <a:t>You use these operations to do different things.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Gill Sans"/>
        <a:ea typeface="ＭＳ Ｐゴシック"/>
        <a:cs typeface=""/>
      </a:majorFont>
      <a:minorFont>
        <a:latin typeface="Gill San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st 2">
  <a:themeElements>
    <a:clrScheme name="test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st 2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lnDef>
  </a:objectDefaults>
  <a:extraClrSchemeLst>
    <a:extraClrScheme>
      <a:clrScheme name="test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 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 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 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 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 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 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 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 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 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 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 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Eric:Users:Eric:Desktop:test 2.ppt</Template>
  <TotalTime>1474</TotalTime>
  <Words>1984</Words>
  <Application>Microsoft Office PowerPoint</Application>
  <PresentationFormat>On-screen Show (4:3)</PresentationFormat>
  <Paragraphs>211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Gill Sans</vt:lpstr>
      <vt:lpstr>Blank Presentation</vt:lpstr>
      <vt:lpstr>test 2</vt:lpstr>
      <vt:lpstr>PowerPoint Presentation</vt:lpstr>
      <vt:lpstr>Content</vt:lpstr>
      <vt:lpstr>Introduction</vt:lpstr>
      <vt:lpstr>Web API</vt:lpstr>
      <vt:lpstr>REST and SOAP</vt:lpstr>
      <vt:lpstr>SOAP</vt:lpstr>
      <vt:lpstr>Example SOAP Envelop</vt:lpstr>
      <vt:lpstr>Using SOAP</vt:lpstr>
      <vt:lpstr>REST</vt:lpstr>
      <vt:lpstr>GET &amp; PUT</vt:lpstr>
      <vt:lpstr>POST &amp; DELETE</vt:lpstr>
      <vt:lpstr>REST Web Services</vt:lpstr>
      <vt:lpstr>SOAP versus REST - 1</vt:lpstr>
      <vt:lpstr>SOAP versus REST - 2</vt:lpstr>
      <vt:lpstr>WSDL</vt:lpstr>
      <vt:lpstr>Consuming Web Services</vt:lpstr>
      <vt:lpstr>Consuming a SOAP Service - 1</vt:lpstr>
      <vt:lpstr>Consuming a SOAP Service - 2</vt:lpstr>
      <vt:lpstr>Response for GOOG</vt:lpstr>
      <vt:lpstr>The Ajax Frontend - 1</vt:lpstr>
      <vt:lpstr>The Ajax Frontend - 2</vt:lpstr>
      <vt:lpstr>Consuming a REST Service</vt:lpstr>
      <vt:lpstr>CURL</vt:lpstr>
      <vt:lpstr>Google Directions</vt:lpstr>
      <vt:lpstr>Consuming a REST Service</vt:lpstr>
      <vt:lpstr>Google Directions</vt:lpstr>
      <vt:lpstr>Mash-Ups - 1</vt:lpstr>
      <vt:lpstr>Mash-Up PHP - 1</vt:lpstr>
      <vt:lpstr>Mash-Up PHP - 2</vt:lpstr>
      <vt:lpstr>Ajax Frontend Table</vt:lpstr>
      <vt:lpstr>Mash-Ups 2</vt:lpstr>
      <vt:lpstr>Mash-Ups - 3</vt:lpstr>
      <vt:lpstr>Mash-Ups - 4</vt:lpstr>
      <vt:lpstr>Web Services - 1</vt:lpstr>
      <vt:lpstr>RSS</vt:lpstr>
      <vt:lpstr>Conclusion</vt:lpstr>
      <vt:lpstr>Terminology</vt:lpstr>
      <vt:lpstr>References</vt:lpstr>
      <vt:lpstr>Topic 8 – Web Services</vt:lpstr>
    </vt:vector>
  </TitlesOfParts>
  <Company>True Creative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Riley</dc:creator>
  <cp:lastModifiedBy>Quang Hoang Duc</cp:lastModifiedBy>
  <cp:revision>121</cp:revision>
  <dcterms:created xsi:type="dcterms:W3CDTF">2008-01-18T13:21:43Z</dcterms:created>
  <dcterms:modified xsi:type="dcterms:W3CDTF">2019-09-03T06:12:09Z</dcterms:modified>
</cp:coreProperties>
</file>